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3088" autoAdjust="0"/>
    <p:restoredTop sz="91398" autoAdjust="0"/>
  </p:normalViewPr>
  <p:slideViewPr>
    <p:cSldViewPr>
      <p:cViewPr>
        <p:scale>
          <a:sx n="68" d="100"/>
          <a:sy n="68" d="100"/>
        </p:scale>
        <p:origin x="-130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05/12/1434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14348" y="214291"/>
            <a:ext cx="7772400" cy="928694"/>
          </a:xfrm>
        </p:spPr>
        <p:txBody>
          <a:bodyPr>
            <a:normAutofit/>
          </a:bodyPr>
          <a:lstStyle/>
          <a:p>
            <a:r>
              <a:rPr lang="ar-IQ" sz="4000" b="1" dirty="0" smtClean="0">
                <a:latin typeface="Andalus" pitchFamily="18" charset="-78"/>
                <a:cs typeface="Andalus" pitchFamily="18" charset="-78"/>
              </a:rPr>
              <a:t>أنواع العقود من حيث الأثر </a:t>
            </a:r>
            <a:endParaRPr lang="ar-IQ" sz="40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71472" y="1214422"/>
            <a:ext cx="8001056" cy="5143536"/>
          </a:xfrm>
        </p:spPr>
        <p:txBody>
          <a:bodyPr>
            <a:noAutofit/>
          </a:bodyPr>
          <a:lstStyle/>
          <a:p>
            <a:pPr algn="r"/>
            <a:r>
              <a:rPr lang="ar-IQ" sz="2800" dirty="0" smtClean="0">
                <a:solidFill>
                  <a:schemeClr val="tx1"/>
                </a:solidFill>
              </a:rPr>
              <a:t>العقد الملزم للجانبين ,والعقد الملزم للجانب الواحد</a:t>
            </a:r>
          </a:p>
          <a:p>
            <a:pPr algn="r">
              <a:buFontTx/>
              <a:buChar char="-"/>
            </a:pPr>
            <a:r>
              <a:rPr lang="ar-IQ" sz="2800" b="1" dirty="0" smtClean="0">
                <a:solidFill>
                  <a:schemeClr val="tx1"/>
                </a:solidFill>
              </a:rPr>
              <a:t>العقد الملزم للجانبين (التبادلي )(عقد المساومة):-</a:t>
            </a:r>
          </a:p>
          <a:p>
            <a:pPr algn="r">
              <a:buFontTx/>
              <a:buChar char="-"/>
            </a:pPr>
            <a:r>
              <a:rPr lang="ar-IQ" sz="2800" dirty="0" smtClean="0">
                <a:solidFill>
                  <a:schemeClr val="tx1"/>
                </a:solidFill>
              </a:rPr>
              <a:t>هو ذلك العقد الذي يرتب ومنذ انعقاده التزامات متقابلة في ذمة إطرافه فيكون كل منهما دائنا ومدينا في إن واحد,كعقد البيع وعقد الإيجار وعقد الرهن الحيازي.</a:t>
            </a:r>
          </a:p>
          <a:p>
            <a:pPr algn="r">
              <a:buFontTx/>
              <a:buChar char="-"/>
            </a:pPr>
            <a:endParaRPr lang="ar-IQ" sz="2800" dirty="0" smtClean="0">
              <a:solidFill>
                <a:schemeClr val="tx1"/>
              </a:solidFill>
            </a:endParaRPr>
          </a:p>
          <a:p>
            <a:pPr algn="r"/>
            <a:r>
              <a:rPr lang="ar-IQ" sz="2800" dirty="0" smtClean="0">
                <a:solidFill>
                  <a:schemeClr val="tx1"/>
                </a:solidFill>
              </a:rPr>
              <a:t>-</a:t>
            </a:r>
            <a:r>
              <a:rPr lang="ar-IQ" sz="2800" b="1" dirty="0" smtClean="0">
                <a:solidFill>
                  <a:schemeClr val="tx1"/>
                </a:solidFill>
              </a:rPr>
              <a:t>العقد الملزم للجانب الواحد:-</a:t>
            </a:r>
          </a:p>
          <a:p>
            <a:pPr algn="r"/>
            <a:r>
              <a:rPr lang="ar-IQ" sz="2800" dirty="0" smtClean="0">
                <a:solidFill>
                  <a:schemeClr val="tx1"/>
                </a:solidFill>
              </a:rPr>
              <a:t>هو ذلك العقد الذي يرتب ومنذ انعقاده التزامات في ذمة احد عاقديه دون الأخر فيكون أحداهما دائنا وليس مدينا والأخر مدينا وليس دائنا كعقد الوديعة وعقد الرهن التأميني</a:t>
            </a:r>
            <a:r>
              <a:rPr lang="ar-IQ" sz="2800" dirty="0" smtClean="0"/>
              <a:t> .</a:t>
            </a:r>
          </a:p>
          <a:p>
            <a:pPr algn="r"/>
            <a:endParaRPr lang="ar-IQ" sz="2800" dirty="0" smtClean="0"/>
          </a:p>
          <a:p>
            <a:pPr algn="r"/>
            <a:endParaRPr lang="ar-IQ" sz="2800" dirty="0" smtClean="0"/>
          </a:p>
          <a:p>
            <a:pPr algn="r"/>
            <a:endParaRPr lang="ar-IQ" sz="2800" dirty="0" smtClean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14282" y="1"/>
            <a:ext cx="8643998" cy="857232"/>
          </a:xfrm>
        </p:spPr>
        <p:txBody>
          <a:bodyPr>
            <a:normAutofit/>
          </a:bodyPr>
          <a:lstStyle/>
          <a:p>
            <a:r>
              <a:rPr lang="ar-IQ" dirty="0" smtClean="0"/>
              <a:t>أهمية التمييز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643998" cy="5715040"/>
          </a:xfrm>
        </p:spPr>
        <p:txBody>
          <a:bodyPr>
            <a:normAutofit/>
          </a:bodyPr>
          <a:lstStyle/>
          <a:p>
            <a:pPr algn="r"/>
            <a:r>
              <a:rPr lang="ar-IQ" sz="2800" dirty="0" smtClean="0">
                <a:solidFill>
                  <a:schemeClr val="tx1"/>
                </a:solidFill>
              </a:rPr>
              <a:t>تبدو التمييز بين العقدين أهمية في النواحي التالية :-</a:t>
            </a:r>
          </a:p>
          <a:p>
            <a:pPr algn="r"/>
            <a:r>
              <a:rPr lang="ar-IQ" sz="2800" dirty="0" smtClean="0">
                <a:solidFill>
                  <a:schemeClr val="tx1"/>
                </a:solidFill>
              </a:rPr>
              <a:t>1-وجود فكرة الارتباط والتقابل في العقد الملزم للجانبين ولا وجود لها في العقد الملزم للجانب الواحد,فالتزامات كل طرف تقابل التزامات الطرف الأخر فالبائع مثلا يلتزم بنقل الملكية </a:t>
            </a:r>
            <a:r>
              <a:rPr lang="ar-IQ" sz="2800" dirty="0" smtClean="0">
                <a:solidFill>
                  <a:schemeClr val="tx1"/>
                </a:solidFill>
              </a:rPr>
              <a:t>لان </a:t>
            </a:r>
            <a:r>
              <a:rPr lang="ar-IQ" sz="2800" dirty="0" smtClean="0">
                <a:solidFill>
                  <a:schemeClr val="tx1"/>
                </a:solidFill>
              </a:rPr>
              <a:t>المشتري ملتزم بدفع الثمن .</a:t>
            </a:r>
          </a:p>
          <a:p>
            <a:pPr algn="r"/>
            <a:r>
              <a:rPr lang="ar-IQ" sz="2800" dirty="0" smtClean="0">
                <a:solidFill>
                  <a:schemeClr val="tx1"/>
                </a:solidFill>
              </a:rPr>
              <a:t>2- وجود قاعدة الدفع بعدم التنفيذ في العقود الملزمة للجانبين دون العقود الملزمة للجانب الواحد, فإذا امتنع احد الطرفين عن تنفيذ التزاماته جاز للأخر إن يمتنع هو أيضا عن التنفيذ ويطالب </a:t>
            </a:r>
            <a:r>
              <a:rPr lang="ar-IQ" sz="2800" dirty="0" smtClean="0">
                <a:solidFill>
                  <a:schemeClr val="tx1"/>
                </a:solidFill>
              </a:rPr>
              <a:t>بفسخ </a:t>
            </a:r>
            <a:r>
              <a:rPr lang="ar-IQ" sz="2800" dirty="0" smtClean="0">
                <a:solidFill>
                  <a:schemeClr val="tx1"/>
                </a:solidFill>
              </a:rPr>
              <a:t>العقد.</a:t>
            </a:r>
          </a:p>
          <a:p>
            <a:pPr algn="r"/>
            <a:r>
              <a:rPr lang="ar-IQ" sz="2800" dirty="0" smtClean="0">
                <a:solidFill>
                  <a:schemeClr val="tx1"/>
                </a:solidFill>
              </a:rPr>
              <a:t>3-من حيث اثر استحالة إذا استحال على المدين في العقد الملزم للجانبين تنفيذ التزامه لسبب أجنبي لا يد له </a:t>
            </a:r>
            <a:r>
              <a:rPr lang="ar-IQ" sz="2800" dirty="0" smtClean="0">
                <a:solidFill>
                  <a:schemeClr val="tx1"/>
                </a:solidFill>
              </a:rPr>
              <a:t>فينفسخ </a:t>
            </a:r>
            <a:r>
              <a:rPr lang="ar-IQ" sz="2800" dirty="0" smtClean="0">
                <a:solidFill>
                  <a:schemeClr val="tx1"/>
                </a:solidFill>
              </a:rPr>
              <a:t>العقد بقوة القانون والمدين هو الذي يتحمل تبعة الاستحالة إما العقد الملزم للجانب الواحد فالدائن والذي يتحمل تبعة الاستحالة وليس المدين     </a:t>
            </a:r>
            <a:endParaRPr lang="ar-IQ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85720" y="214291"/>
            <a:ext cx="8486780" cy="1071570"/>
          </a:xfrm>
        </p:spPr>
        <p:txBody>
          <a:bodyPr/>
          <a:lstStyle/>
          <a:p>
            <a:r>
              <a:rPr lang="ar-IQ" dirty="0" smtClean="0">
                <a:latin typeface="Andalus" pitchFamily="18" charset="-78"/>
                <a:cs typeface="Andalus" pitchFamily="18" charset="-78"/>
              </a:rPr>
              <a:t>انواع العقود من حيث العوض او المقابل 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85720" y="1785926"/>
            <a:ext cx="8643998" cy="4857784"/>
          </a:xfrm>
        </p:spPr>
        <p:txBody>
          <a:bodyPr>
            <a:normAutofit fontScale="92500"/>
          </a:bodyPr>
          <a:lstStyle/>
          <a:p>
            <a:r>
              <a:rPr lang="ar-IQ" b="1" dirty="0" smtClean="0">
                <a:solidFill>
                  <a:schemeClr val="tx1"/>
                </a:solidFill>
              </a:rPr>
              <a:t>عقود المعاوضة وعقود التبرع :-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عقد المعاوضة ذلك العقد الذي يعطي فيه المتعاقد مقابلا لما </a:t>
            </a:r>
            <a:r>
              <a:rPr lang="ar-IQ" dirty="0" smtClean="0">
                <a:solidFill>
                  <a:schemeClr val="tx1"/>
                </a:solidFill>
              </a:rPr>
              <a:t>يأخذ أو يأخذ مقابلا لما يعطي </a:t>
            </a:r>
            <a:r>
              <a:rPr lang="ar-IQ" dirty="0" smtClean="0">
                <a:solidFill>
                  <a:schemeClr val="tx1"/>
                </a:solidFill>
              </a:rPr>
              <a:t>كما في عقدالبيع .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اما عقد التبرع فهو ذلك العقد الذي لايعطي فيه المتعاقد مقابلأ لما ياخذ او لاياخذ مقابلأ لما يعطي كالهبة , وعقود التفضل (الاعارة-الوديعة –الوكالة بدون اجر).</a:t>
            </a:r>
          </a:p>
          <a:p>
            <a:pPr algn="r"/>
            <a:r>
              <a:rPr lang="ar-IQ" b="1" dirty="0" smtClean="0">
                <a:solidFill>
                  <a:schemeClr val="tx1"/>
                </a:solidFill>
              </a:rPr>
              <a:t>اهمية التمييز بين عقود المعاوضة والتبرع 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تبدوا </a:t>
            </a:r>
            <a:r>
              <a:rPr lang="ar-IQ" dirty="0" smtClean="0">
                <a:solidFill>
                  <a:schemeClr val="tx1"/>
                </a:solidFill>
              </a:rPr>
              <a:t>للتمييز </a:t>
            </a:r>
            <a:r>
              <a:rPr lang="ar-IQ" dirty="0" smtClean="0">
                <a:solidFill>
                  <a:schemeClr val="tx1"/>
                </a:solidFill>
              </a:rPr>
              <a:t>بين العقدين اهمية فيما </a:t>
            </a:r>
            <a:r>
              <a:rPr lang="ar-IQ" dirty="0" smtClean="0">
                <a:solidFill>
                  <a:schemeClr val="tx1"/>
                </a:solidFill>
              </a:rPr>
              <a:t>يلي:-</a:t>
            </a:r>
            <a:endParaRPr lang="ar-IQ" dirty="0" smtClean="0">
              <a:solidFill>
                <a:schemeClr val="tx1"/>
              </a:solidFill>
            </a:endParaRP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1- مسؤولية وضمان المعاوض اشد من مسؤولية وضمان المتبرع .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24" y="214291"/>
            <a:ext cx="7772400" cy="142876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8643998" cy="6072230"/>
          </a:xfrm>
        </p:spPr>
        <p:txBody>
          <a:bodyPr/>
          <a:lstStyle/>
          <a:p>
            <a:pPr algn="r"/>
            <a:r>
              <a:rPr lang="ar-IQ" b="1" dirty="0" smtClean="0">
                <a:solidFill>
                  <a:schemeClr val="tx1"/>
                </a:solidFill>
              </a:rPr>
              <a:t>2-الغلط في الشخصية </a:t>
            </a:r>
            <a:r>
              <a:rPr lang="ar-IQ" dirty="0" smtClean="0">
                <a:solidFill>
                  <a:schemeClr val="tx1"/>
                </a:solidFill>
              </a:rPr>
              <a:t>يؤثر في عقود التبرع ولايؤثر في عقود المعاوضة الااذا كانت شخصية المتعاقد محل اعتبار .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3-</a:t>
            </a:r>
            <a:r>
              <a:rPr lang="ar-IQ" b="1" dirty="0" smtClean="0">
                <a:solidFill>
                  <a:schemeClr val="tx1"/>
                </a:solidFill>
              </a:rPr>
              <a:t>من حيث الاهلية </a:t>
            </a:r>
            <a:r>
              <a:rPr lang="ar-IQ" dirty="0" smtClean="0">
                <a:solidFill>
                  <a:schemeClr val="tx1"/>
                </a:solidFill>
              </a:rPr>
              <a:t>رغم ان كلا العقدين </a:t>
            </a:r>
            <a:r>
              <a:rPr lang="ar-IQ" dirty="0" smtClean="0">
                <a:solidFill>
                  <a:schemeClr val="tx1"/>
                </a:solidFill>
              </a:rPr>
              <a:t>نحتاج </a:t>
            </a:r>
            <a:r>
              <a:rPr lang="ar-IQ" dirty="0" smtClean="0">
                <a:solidFill>
                  <a:schemeClr val="tx1"/>
                </a:solidFill>
              </a:rPr>
              <a:t>فيهما للاهلية الكاملة الاان التشدد اكثر في عقود التبرع والدليل على ذلك معاوضة ناقص الاهلية موقوفة على اجازة الولي , بينما تبرع ناقص الاهلية باطلا.</a:t>
            </a:r>
          </a:p>
          <a:p>
            <a:pPr algn="r"/>
            <a:r>
              <a:rPr lang="ar-IQ" b="1" dirty="0" smtClean="0">
                <a:solidFill>
                  <a:schemeClr val="tx1"/>
                </a:solidFill>
              </a:rPr>
              <a:t>4- من حيث دعوى عدم النفاذ (الدعوى البوليصية )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إذا اراد الدائن ان يطعن بعقد صادر من مدينه وكان العقد معاوضة فعلية اثبات غش المدين وتواطئ من تعاقد معه بينما لوكان العقد تبرعا فلا حاجة لاثبات الغش والتواطئ .</a:t>
            </a:r>
          </a:p>
          <a:p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715436" cy="1071569"/>
          </a:xfrm>
        </p:spPr>
        <p:txBody>
          <a:bodyPr>
            <a:normAutofit fontScale="90000"/>
          </a:bodyPr>
          <a:lstStyle/>
          <a:p>
            <a:r>
              <a:rPr lang="ar-IQ" dirty="0" smtClean="0"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أنواع العقود من حيث أهمية الزمن </a:t>
            </a:r>
            <a:r>
              <a:rPr lang="ar-IQ" smtClean="0"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في تنفيذها</a:t>
            </a:r>
            <a:endParaRPr lang="ar-IQ" dirty="0"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14282" y="1428736"/>
            <a:ext cx="8715436" cy="5214974"/>
          </a:xfr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</p:spPr>
        <p:txBody>
          <a:bodyPr>
            <a:normAutofit lnSpcReduction="10000"/>
          </a:bodyPr>
          <a:lstStyle/>
          <a:p>
            <a:pPr algn="r"/>
            <a:r>
              <a:rPr lang="ar-IQ" b="1" dirty="0" smtClean="0">
                <a:solidFill>
                  <a:schemeClr val="tx1"/>
                </a:solidFill>
              </a:rPr>
              <a:t>العقد الفوري والعقد المستمر :-</a:t>
            </a:r>
          </a:p>
          <a:p>
            <a:pPr algn="r"/>
            <a:r>
              <a:rPr lang="ar-IQ" b="1" u="sng" dirty="0" smtClean="0">
                <a:solidFill>
                  <a:schemeClr val="tx1"/>
                </a:solidFill>
              </a:rPr>
              <a:t>العقد الفوري </a:t>
            </a:r>
            <a:r>
              <a:rPr lang="ar-IQ" dirty="0" smtClean="0">
                <a:solidFill>
                  <a:schemeClr val="tx1"/>
                </a:solidFill>
              </a:rPr>
              <a:t>هوذلك العقد الذي ينفذ بمجرد </a:t>
            </a:r>
            <a:r>
              <a:rPr lang="ar-IQ" dirty="0" smtClean="0">
                <a:solidFill>
                  <a:schemeClr val="tx1"/>
                </a:solidFill>
              </a:rPr>
              <a:t>انعقاده أي </a:t>
            </a:r>
            <a:r>
              <a:rPr lang="ar-IQ" dirty="0" smtClean="0">
                <a:solidFill>
                  <a:schemeClr val="tx1"/>
                </a:solidFill>
              </a:rPr>
              <a:t>لايكون الزمن </a:t>
            </a:r>
            <a:r>
              <a:rPr lang="ar-IQ" dirty="0" smtClean="0">
                <a:solidFill>
                  <a:schemeClr val="tx1"/>
                </a:solidFill>
              </a:rPr>
              <a:t>عنصرا جوهريا </a:t>
            </a:r>
            <a:r>
              <a:rPr lang="ar-IQ" dirty="0" smtClean="0">
                <a:solidFill>
                  <a:schemeClr val="tx1"/>
                </a:solidFill>
              </a:rPr>
              <a:t>في تنفيذة كالبيع .</a:t>
            </a:r>
          </a:p>
          <a:p>
            <a:pPr algn="r"/>
            <a:r>
              <a:rPr lang="ar-IQ" b="1" u="sng" dirty="0" smtClean="0">
                <a:solidFill>
                  <a:schemeClr val="tx1"/>
                </a:solidFill>
              </a:rPr>
              <a:t>العقد المستمر </a:t>
            </a:r>
            <a:r>
              <a:rPr lang="ar-IQ" dirty="0" smtClean="0">
                <a:solidFill>
                  <a:schemeClr val="tx1"/>
                </a:solidFill>
              </a:rPr>
              <a:t>هو ذلك العقد الذي يكون الزمن عنصر جوهري في تنفيذه </a:t>
            </a:r>
            <a:r>
              <a:rPr lang="ar-IQ" dirty="0" smtClean="0">
                <a:solidFill>
                  <a:schemeClr val="tx1"/>
                </a:solidFill>
              </a:rPr>
              <a:t>ف</a:t>
            </a:r>
            <a:r>
              <a:rPr lang="ar-IQ" dirty="0" smtClean="0">
                <a:solidFill>
                  <a:schemeClr val="tx1"/>
                </a:solidFill>
              </a:rPr>
              <a:t>هو </a:t>
            </a:r>
            <a:r>
              <a:rPr lang="ar-IQ" dirty="0" smtClean="0">
                <a:solidFill>
                  <a:schemeClr val="tx1"/>
                </a:solidFill>
              </a:rPr>
              <a:t>لاينفذ دفعة واحدة . كالايجار والتوريد.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علما ان العقد يكون زمنيأ إذا كان الزمن </a:t>
            </a:r>
            <a:r>
              <a:rPr lang="ar-IQ" dirty="0" smtClean="0">
                <a:solidFill>
                  <a:schemeClr val="tx1"/>
                </a:solidFill>
              </a:rPr>
              <a:t>فيه </a:t>
            </a:r>
            <a:r>
              <a:rPr lang="ar-IQ" dirty="0" smtClean="0">
                <a:solidFill>
                  <a:schemeClr val="tx1"/>
                </a:solidFill>
              </a:rPr>
              <a:t>عنصر جوهري اوكما يسمى بعقد المدة وهو على نوعين :- 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العقد المستمر كون تنفيذه حالة </a:t>
            </a:r>
            <a:r>
              <a:rPr lang="ar-IQ" dirty="0" smtClean="0">
                <a:solidFill>
                  <a:schemeClr val="tx1"/>
                </a:solidFill>
              </a:rPr>
              <a:t>مستمرة </a:t>
            </a:r>
            <a:r>
              <a:rPr lang="ar-IQ" dirty="0" smtClean="0">
                <a:solidFill>
                  <a:schemeClr val="tx1"/>
                </a:solidFill>
              </a:rPr>
              <a:t>مع الزمن كالايجار .</a:t>
            </a:r>
          </a:p>
          <a:p>
            <a:pPr algn="r"/>
            <a:r>
              <a:rPr lang="ar-IQ" dirty="0" smtClean="0">
                <a:solidFill>
                  <a:schemeClr val="tx1"/>
                </a:solidFill>
              </a:rPr>
              <a:t>العقد الدوري وهو عقد ينفذ على شكل فترات </a:t>
            </a:r>
            <a:r>
              <a:rPr lang="ar-IQ" dirty="0" smtClean="0">
                <a:solidFill>
                  <a:schemeClr val="tx1"/>
                </a:solidFill>
              </a:rPr>
              <a:t>دوري</a:t>
            </a:r>
            <a:r>
              <a:rPr lang="ar-IQ" dirty="0" smtClean="0">
                <a:solidFill>
                  <a:schemeClr val="tx1"/>
                </a:solidFill>
              </a:rPr>
              <a:t>ة </a:t>
            </a:r>
            <a:r>
              <a:rPr lang="ar-IQ" dirty="0" smtClean="0">
                <a:solidFill>
                  <a:schemeClr val="tx1"/>
                </a:solidFill>
              </a:rPr>
              <a:t>منتظمة كالتوريد </a:t>
            </a:r>
          </a:p>
          <a:p>
            <a:pPr algn="r"/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85751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715436" cy="5572164"/>
          </a:xfrm>
        </p:spPr>
        <p:txBody>
          <a:bodyPr/>
          <a:lstStyle/>
          <a:p>
            <a:pPr algn="r"/>
            <a:r>
              <a:rPr lang="ar-IQ" dirty="0" smtClean="0">
                <a:solidFill>
                  <a:schemeClr val="tx1"/>
                </a:solidFill>
              </a:rPr>
              <a:t>وللتمييز بين العقد الفوري والمستمر اهمية تبدو في النواحي التالية :-</a:t>
            </a:r>
          </a:p>
          <a:p>
            <a:pPr algn="r"/>
            <a:r>
              <a:rPr lang="ar-IQ" b="1" dirty="0" smtClean="0">
                <a:solidFill>
                  <a:schemeClr val="tx1"/>
                </a:solidFill>
              </a:rPr>
              <a:t>1- من حيث </a:t>
            </a:r>
            <a:r>
              <a:rPr lang="ar-IQ" b="1" dirty="0" smtClean="0">
                <a:solidFill>
                  <a:schemeClr val="tx1"/>
                </a:solidFill>
              </a:rPr>
              <a:t>الأعذار :</a:t>
            </a:r>
            <a:r>
              <a:rPr lang="ar-IQ" dirty="0" smtClean="0">
                <a:solidFill>
                  <a:schemeClr val="tx1"/>
                </a:solidFill>
              </a:rPr>
              <a:t>إذ يكون ضروريا </a:t>
            </a:r>
            <a:r>
              <a:rPr lang="ar-IQ" dirty="0" smtClean="0">
                <a:solidFill>
                  <a:schemeClr val="tx1"/>
                </a:solidFill>
              </a:rPr>
              <a:t>في العقد الفوري دون المستمر </a:t>
            </a:r>
          </a:p>
          <a:p>
            <a:pPr algn="r"/>
            <a:r>
              <a:rPr lang="ar-IQ" b="1" dirty="0" smtClean="0">
                <a:solidFill>
                  <a:schemeClr val="tx1"/>
                </a:solidFill>
              </a:rPr>
              <a:t>2- من حيث اثر الفسخ : </a:t>
            </a:r>
            <a:r>
              <a:rPr lang="ar-IQ" dirty="0" smtClean="0">
                <a:solidFill>
                  <a:schemeClr val="tx1"/>
                </a:solidFill>
              </a:rPr>
              <a:t>إذا فسخ العقد الفوري فيكون له اثر رجعي وهو اعادة الحال </a:t>
            </a:r>
            <a:r>
              <a:rPr lang="ar-IQ" dirty="0" smtClean="0">
                <a:solidFill>
                  <a:schemeClr val="tx1"/>
                </a:solidFill>
              </a:rPr>
              <a:t>إلى ما كان عليه قبل </a:t>
            </a:r>
            <a:r>
              <a:rPr lang="ar-IQ" dirty="0" smtClean="0">
                <a:solidFill>
                  <a:schemeClr val="tx1"/>
                </a:solidFill>
              </a:rPr>
              <a:t>العقد . اما لوكان العقد </a:t>
            </a:r>
            <a:r>
              <a:rPr lang="ar-IQ" dirty="0" smtClean="0">
                <a:solidFill>
                  <a:schemeClr val="tx1"/>
                </a:solidFill>
              </a:rPr>
              <a:t>مستمرا </a:t>
            </a:r>
            <a:r>
              <a:rPr lang="ar-IQ" dirty="0" smtClean="0">
                <a:solidFill>
                  <a:schemeClr val="tx1"/>
                </a:solidFill>
              </a:rPr>
              <a:t>وفسخ فلايمكن اعادة الحال الى ما كان </a:t>
            </a:r>
            <a:r>
              <a:rPr lang="ar-IQ" dirty="0" smtClean="0">
                <a:solidFill>
                  <a:schemeClr val="tx1"/>
                </a:solidFill>
              </a:rPr>
              <a:t>عليه لان </a:t>
            </a:r>
            <a:r>
              <a:rPr lang="ar-IQ" dirty="0" smtClean="0">
                <a:solidFill>
                  <a:schemeClr val="tx1"/>
                </a:solidFill>
              </a:rPr>
              <a:t>مامضى من الزمن لايمكن ان يعود , اذن للفسخ في العقد المستمر اثر فوري ومباشر وليس اثر رجعي .</a:t>
            </a:r>
          </a:p>
          <a:p>
            <a:pPr algn="r"/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643998" cy="3571900"/>
          </a:xfrm>
        </p:spPr>
        <p:txBody>
          <a:bodyPr>
            <a:normAutofit/>
          </a:bodyPr>
          <a:lstStyle/>
          <a:p>
            <a:pPr lvl="0" algn="r">
              <a:spcBef>
                <a:spcPct val="20000"/>
              </a:spcBef>
            </a:pPr>
            <a:r>
              <a:rPr lang="ar-IQ" sz="3200" b="1" dirty="0" smtClean="0">
                <a:solidFill>
                  <a:prstClr val="black"/>
                </a:solidFill>
                <a:ea typeface="+mn-ea"/>
                <a:cs typeface="Arial"/>
              </a:rPr>
              <a:t>3- من حيث تطبيق نظرية الظروف الطارئة :- </a:t>
            </a: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 smtClean="0"/>
              <a:t>توصف العقود المستمرة بأنها النطاق الطبيعي لنظرية الظروف الطارئة </a:t>
            </a:r>
            <a:r>
              <a:rPr lang="ar-IQ" sz="3200" dirty="0" smtClean="0"/>
              <a:t> ففيها </a:t>
            </a:r>
            <a:r>
              <a:rPr lang="ar-IQ" sz="3200" dirty="0" smtClean="0"/>
              <a:t>يوجد فاصل زمني بين الانعقاد والتنفيذ وخلال هذا الفاصل يستجد الظرف الطارئ .</a:t>
            </a:r>
            <a:br>
              <a:rPr lang="ar-IQ" sz="3200" dirty="0" smtClean="0"/>
            </a:br>
            <a:r>
              <a:rPr lang="ar-IQ" sz="3200" dirty="0" smtClean="0"/>
              <a:t>بينما لاوجود لفكرة الظرف الطارئ في العقود الفورية الااذا كان تنفيذها مؤجلا.</a:t>
            </a:r>
            <a:br>
              <a:rPr lang="ar-IQ" sz="3200" dirty="0" smtClean="0"/>
            </a:br>
            <a:endParaRPr lang="ar-IQ" sz="32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14282" y="4572008"/>
            <a:ext cx="8715436" cy="2071702"/>
          </a:xfrm>
        </p:spPr>
        <p:txBody>
          <a:bodyPr>
            <a:normAutofit/>
          </a:bodyPr>
          <a:lstStyle/>
          <a:p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559</Words>
  <PresentationFormat>عرض على الشاشة (3:4)‏</PresentationFormat>
  <Paragraphs>35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أنواع العقود من حيث الأثر </vt:lpstr>
      <vt:lpstr>أهمية التمييز </vt:lpstr>
      <vt:lpstr>انواع العقود من حيث العوض او المقابل </vt:lpstr>
      <vt:lpstr>الشريحة 4</vt:lpstr>
      <vt:lpstr>أنواع العقود من حيث أهمية الزمن في تنفيذها</vt:lpstr>
      <vt:lpstr>الشريحة 6</vt:lpstr>
      <vt:lpstr>3- من حيث تطبيق نظرية الظروف الطارئة :-  توصف العقود المستمرة بأنها النطاق الطبيعي لنظرية الظروف الطارئة  ففيها يوجد فاصل زمني بين الانعقاد والتنفيذ وخلال هذا الفاصل يستجد الظرف الطارئ . بينما لاوجود لفكرة الظرف الطارئ في العقود الفورية الااذا كان تنفيذها مؤجلا.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انواع العقود من حيث الاثر </dc:title>
  <dc:creator>Malak-AL-Hob</dc:creator>
  <cp:lastModifiedBy>Malak-AL-Hob</cp:lastModifiedBy>
  <cp:revision>253</cp:revision>
  <dcterms:created xsi:type="dcterms:W3CDTF">2013-07-03T15:37:51Z</dcterms:created>
  <dcterms:modified xsi:type="dcterms:W3CDTF">2013-10-09T19:10:29Z</dcterms:modified>
</cp:coreProperties>
</file>